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sldIdLst>
    <p:sldId id="256" r:id="rId2"/>
    <p:sldId id="257" r:id="rId3"/>
    <p:sldId id="265" r:id="rId4"/>
    <p:sldId id="270" r:id="rId5"/>
    <p:sldId id="268" r:id="rId6"/>
    <p:sldId id="269" r:id="rId7"/>
    <p:sldId id="266" r:id="rId8"/>
    <p:sldId id="263" r:id="rId9"/>
    <p:sldId id="267" r:id="rId10"/>
    <p:sldId id="264" r:id="rId11"/>
    <p:sldId id="261" r:id="rId12"/>
    <p:sldId id="262" r:id="rId13"/>
    <p:sldId id="260" r:id="rId14"/>
    <p:sldId id="259" r:id="rId15"/>
    <p:sldId id="258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77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46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92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3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4218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915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34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606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63EFA5E-FA76-400D-B3DC-F0BA90E6D107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20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56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654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8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9A3764AE-D7B7-4CB5-A0E1-2885E459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7563" y="2099144"/>
            <a:ext cx="3610691" cy="2673194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4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CHANGE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Initiative</a:t>
            </a:r>
            <a:endParaRPr lang="en-US" sz="2400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329C095C-3AB6-49D8-9436-3672566F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97763" y="973600"/>
            <a:ext cx="5826919" cy="49242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PLANNED CHANGE- </a:t>
            </a:r>
            <a:r>
              <a:rPr lang="en-US">
                <a:solidFill>
                  <a:schemeClr val="tx1"/>
                </a:solidFill>
              </a:rPr>
              <a:t>HAVELOCK’S MODEL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88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764AE-D7B7-4CB5-A0E1-2885E459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563" y="2099144"/>
            <a:ext cx="3610691" cy="2673194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INSTITUTION PROFILE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9C095C-3AB6-49D8-9436-3672566F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7763" y="973600"/>
            <a:ext cx="5826919" cy="492428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Los Angeles county hospital</a:t>
            </a:r>
          </a:p>
          <a:p>
            <a:r>
              <a:rPr lang="en-US" dirty="0">
                <a:solidFill>
                  <a:schemeClr val="tx1"/>
                </a:solidFill>
              </a:rPr>
              <a:t>Year opened- 1933</a:t>
            </a:r>
          </a:p>
          <a:p>
            <a:r>
              <a:rPr lang="en-US" dirty="0">
                <a:solidFill>
                  <a:schemeClr val="tx1"/>
                </a:solidFill>
              </a:rPr>
              <a:t>Bed capacity- 600</a:t>
            </a:r>
          </a:p>
          <a:p>
            <a:r>
              <a:rPr lang="en-US" dirty="0">
                <a:solidFill>
                  <a:schemeClr val="tx1"/>
                </a:solidFill>
              </a:rPr>
              <a:t>Hospital type- public teaching hospital</a:t>
            </a:r>
          </a:p>
          <a:p>
            <a:r>
              <a:rPr lang="en-US" dirty="0">
                <a:solidFill>
                  <a:schemeClr val="tx1"/>
                </a:solidFill>
              </a:rPr>
              <a:t>Medical residents- 1000+</a:t>
            </a:r>
          </a:p>
          <a:p>
            <a:r>
              <a:rPr lang="en-US" dirty="0">
                <a:solidFill>
                  <a:schemeClr val="tx1"/>
                </a:solidFill>
              </a:rPr>
              <a:t>Renovation of building- 2008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501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964692"/>
            <a:ext cx="3066937" cy="1188720"/>
          </a:xfrm>
        </p:spPr>
        <p:txBody>
          <a:bodyPr>
            <a:normAutofit/>
          </a:bodyPr>
          <a:lstStyle/>
          <a:p>
            <a:r>
              <a:rPr lang="en-US" sz="2400" dirty="0"/>
              <a:t>INSTITUTIONAL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244" y="2638044"/>
            <a:ext cx="3063765" cy="326320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Poor sanitation</a:t>
            </a:r>
          </a:p>
          <a:p>
            <a:pPr>
              <a:lnSpc>
                <a:spcPct val="90000"/>
              </a:lnSpc>
            </a:pPr>
            <a:r>
              <a:rPr lang="en-US" dirty="0"/>
              <a:t>Dumping of waste</a:t>
            </a:r>
          </a:p>
          <a:p>
            <a:pPr>
              <a:lnSpc>
                <a:spcPct val="90000"/>
              </a:lnSpc>
            </a:pPr>
            <a:r>
              <a:rPr lang="en-US" dirty="0"/>
              <a:t>Slow delivery of services</a:t>
            </a:r>
          </a:p>
          <a:p>
            <a:pPr>
              <a:lnSpc>
                <a:spcPct val="90000"/>
              </a:lnSpc>
            </a:pPr>
            <a:r>
              <a:rPr lang="en-US" dirty="0"/>
              <a:t>Lack of system automation </a:t>
            </a:r>
          </a:p>
          <a:p>
            <a:pPr>
              <a:lnSpc>
                <a:spcPct val="90000"/>
              </a:lnSpc>
            </a:pPr>
            <a:r>
              <a:rPr lang="en-US" dirty="0"/>
              <a:t>Poor communication structures</a:t>
            </a:r>
          </a:p>
          <a:p>
            <a:pPr>
              <a:lnSpc>
                <a:spcPct val="90000"/>
              </a:lnSpc>
            </a:pPr>
            <a:r>
              <a:rPr lang="en-US" dirty="0"/>
              <a:t>Cultural and racial disparities</a:t>
            </a:r>
          </a:p>
          <a:p>
            <a:pPr>
              <a:lnSpc>
                <a:spcPct val="90000"/>
              </a:lnSpc>
            </a:pPr>
            <a:r>
              <a:rPr lang="en-US" dirty="0"/>
              <a:t> Inadequate resources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15FC82-3453-4CBE-8895-4CCFF3395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FD847B-65C0-4027-8DFC-70CB42451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366" y="1689393"/>
            <a:ext cx="6227064" cy="3487155"/>
          </a:xfrm>
          <a:prstGeom prst="rect">
            <a:avLst/>
          </a:prstGeom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155851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764AE-D7B7-4CB5-A0E1-2885E459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563" y="2099144"/>
            <a:ext cx="3610691" cy="2673194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SELECTED CHANGE MODEL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9C095C-3AB6-49D8-9436-3672566F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7763" y="973600"/>
            <a:ext cx="5826919" cy="49242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HAVELOCK’S MODEL</a:t>
            </a:r>
          </a:p>
          <a:p>
            <a:r>
              <a:rPr lang="en-US" dirty="0">
                <a:solidFill>
                  <a:schemeClr val="tx1"/>
                </a:solidFill>
              </a:rPr>
              <a:t>Year developed- 1973</a:t>
            </a:r>
          </a:p>
          <a:p>
            <a:r>
              <a:rPr lang="en-US" dirty="0">
                <a:solidFill>
                  <a:schemeClr val="tx1"/>
                </a:solidFill>
              </a:rPr>
              <a:t>Founder- Ronald Havelock</a:t>
            </a:r>
          </a:p>
          <a:p>
            <a:r>
              <a:rPr lang="en-US" dirty="0">
                <a:solidFill>
                  <a:schemeClr val="tx1"/>
                </a:solidFill>
              </a:rPr>
              <a:t>Founding model- unfreezing-change-refreezing model</a:t>
            </a:r>
          </a:p>
          <a:p>
            <a:r>
              <a:rPr lang="en-US" dirty="0">
                <a:solidFill>
                  <a:schemeClr val="tx1"/>
                </a:solidFill>
              </a:rPr>
              <a:t>Primary focus- social forces in an organization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199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PHASES OF HAVELOCK’S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Build a relationship- identification of the underlying problem</a:t>
            </a:r>
          </a:p>
          <a:p>
            <a:r>
              <a:rPr lang="en-US" dirty="0">
                <a:solidFill>
                  <a:srgbClr val="404040"/>
                </a:solidFill>
              </a:rPr>
              <a:t>Diagnosing the problem- contemplation on the need for change</a:t>
            </a:r>
          </a:p>
          <a:p>
            <a:r>
              <a:rPr lang="en-US" dirty="0">
                <a:solidFill>
                  <a:srgbClr val="404040"/>
                </a:solidFill>
              </a:rPr>
              <a:t>Acquiring resources- gathering the human and financial resource needed </a:t>
            </a:r>
          </a:p>
          <a:p>
            <a:r>
              <a:rPr lang="en-US" dirty="0">
                <a:solidFill>
                  <a:srgbClr val="404040"/>
                </a:solidFill>
              </a:rPr>
              <a:t>Select solution pathway- determined by the available resources</a:t>
            </a:r>
          </a:p>
          <a:p>
            <a:r>
              <a:rPr lang="en-US" dirty="0">
                <a:solidFill>
                  <a:srgbClr val="404040"/>
                </a:solidFill>
              </a:rPr>
              <a:t>Establish and accept change- reduce resistance of the new changes</a:t>
            </a:r>
          </a:p>
          <a:p>
            <a:r>
              <a:rPr lang="en-US" dirty="0">
                <a:solidFill>
                  <a:srgbClr val="404040"/>
                </a:solidFill>
              </a:rPr>
              <a:t>Maintenance and separation- stabilization of change and ensure it is normalized</a:t>
            </a:r>
          </a:p>
        </p:txBody>
      </p:sp>
    </p:spTree>
    <p:extLst>
      <p:ext uri="{BB962C8B-B14F-4D97-AF65-F5344CB8AC3E}">
        <p14:creationId xmlns:p14="http://schemas.microsoft.com/office/powerpoint/2010/main" val="208464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EVALUATION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Establishment of company vision to meet future needs</a:t>
            </a:r>
          </a:p>
          <a:p>
            <a:r>
              <a:rPr lang="en-US" dirty="0">
                <a:solidFill>
                  <a:srgbClr val="404040"/>
                </a:solidFill>
              </a:rPr>
              <a:t>Executing a SWOT analysis- evaluates the internal and external factors that can influence the change map</a:t>
            </a:r>
          </a:p>
          <a:p>
            <a:r>
              <a:rPr lang="en-US" dirty="0">
                <a:solidFill>
                  <a:srgbClr val="404040"/>
                </a:solidFill>
              </a:rPr>
              <a:t>Estimate probability of success</a:t>
            </a:r>
          </a:p>
          <a:p>
            <a:r>
              <a:rPr lang="en-US" dirty="0">
                <a:solidFill>
                  <a:srgbClr val="404040"/>
                </a:solidFill>
              </a:rPr>
              <a:t>Identify people’s factor- assessing the skills within the organization that can help with the change</a:t>
            </a:r>
          </a:p>
          <a:p>
            <a:r>
              <a:rPr lang="en-US" dirty="0">
                <a:solidFill>
                  <a:srgbClr val="404040"/>
                </a:solidFill>
              </a:rPr>
              <a:t>Setting clear timelines- helps in the delegation of duties and simplifying of processes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24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CHANGE INITIATIVE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</a:rPr>
              <a:t>Change definition and streamlining it with organization goals</a:t>
            </a:r>
          </a:p>
          <a:p>
            <a:r>
              <a:rPr lang="en-US">
                <a:solidFill>
                  <a:srgbClr val="404040"/>
                </a:solidFill>
              </a:rPr>
              <a:t>Determination of impacts on the affected departments and individuals</a:t>
            </a:r>
          </a:p>
          <a:p>
            <a:r>
              <a:rPr lang="en-US">
                <a:solidFill>
                  <a:srgbClr val="404040"/>
                </a:solidFill>
              </a:rPr>
              <a:t>Developing an efficient communication strategy</a:t>
            </a:r>
          </a:p>
          <a:p>
            <a:r>
              <a:rPr lang="en-US">
                <a:solidFill>
                  <a:srgbClr val="404040"/>
                </a:solidFill>
              </a:rPr>
              <a:t>Training of the selected individuals and teams</a:t>
            </a:r>
          </a:p>
          <a:p>
            <a:r>
              <a:rPr lang="en-US">
                <a:solidFill>
                  <a:srgbClr val="404040"/>
                </a:solidFill>
              </a:rPr>
              <a:t>Creation of a support structure</a:t>
            </a:r>
          </a:p>
          <a:p>
            <a:r>
              <a:rPr lang="en-US">
                <a:solidFill>
                  <a:srgbClr val="404040"/>
                </a:solidFill>
              </a:rPr>
              <a:t>Evaluation of the change process</a:t>
            </a:r>
          </a:p>
        </p:txBody>
      </p:sp>
    </p:spTree>
    <p:extLst>
      <p:ext uri="{BB962C8B-B14F-4D97-AF65-F5344CB8AC3E}">
        <p14:creationId xmlns:p14="http://schemas.microsoft.com/office/powerpoint/2010/main" val="1764133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QUALITIES OF CHANGE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Keen listeners- helps in understanding the objectives</a:t>
            </a:r>
          </a:p>
          <a:p>
            <a:r>
              <a:rPr lang="en-US" dirty="0">
                <a:solidFill>
                  <a:srgbClr val="404040"/>
                </a:solidFill>
              </a:rPr>
              <a:t>Time-keepers- adhere to set timelines</a:t>
            </a:r>
          </a:p>
          <a:p>
            <a:r>
              <a:rPr lang="en-US" dirty="0">
                <a:solidFill>
                  <a:srgbClr val="404040"/>
                </a:solidFill>
              </a:rPr>
              <a:t>Flexibility- ability to adapt to change faster</a:t>
            </a:r>
          </a:p>
          <a:p>
            <a:r>
              <a:rPr lang="en-US" dirty="0">
                <a:solidFill>
                  <a:srgbClr val="404040"/>
                </a:solidFill>
              </a:rPr>
              <a:t>Diversified knowledge- will help in solving external problems</a:t>
            </a:r>
          </a:p>
          <a:p>
            <a:r>
              <a:rPr lang="en-US" dirty="0">
                <a:solidFill>
                  <a:srgbClr val="404040"/>
                </a:solidFill>
              </a:rPr>
              <a:t>Proof of prior results- based on previous projects</a:t>
            </a:r>
          </a:p>
          <a:p>
            <a:r>
              <a:rPr lang="en-US" dirty="0">
                <a:solidFill>
                  <a:srgbClr val="404040"/>
                </a:solidFill>
              </a:rPr>
              <a:t>Responsibility- it will enhance accountability during the evaluation stage</a:t>
            </a:r>
          </a:p>
        </p:txBody>
      </p:sp>
    </p:spTree>
    <p:extLst>
      <p:ext uri="{BB962C8B-B14F-4D97-AF65-F5344CB8AC3E}">
        <p14:creationId xmlns:p14="http://schemas.microsoft.com/office/powerpoint/2010/main" val="46969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COMMUNICATION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Keep the message simple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Be clear and concise 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Be honest in the discussions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Outline the expectations of the model clearly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Keep open communication to foster teamwork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Tell members what they need to do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Tell members the benefits of the change</a:t>
            </a: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Provide incentives for fostering discipline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763" y="1270186"/>
            <a:ext cx="6250769" cy="415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12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GATHERING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Identification of diverse stakeholder groups</a:t>
            </a:r>
          </a:p>
          <a:p>
            <a:r>
              <a:rPr lang="en-US" dirty="0">
                <a:solidFill>
                  <a:srgbClr val="404040"/>
                </a:solidFill>
              </a:rPr>
              <a:t>Identification of stakeholder representatives</a:t>
            </a:r>
          </a:p>
          <a:p>
            <a:r>
              <a:rPr lang="en-US" dirty="0">
                <a:solidFill>
                  <a:srgbClr val="404040"/>
                </a:solidFill>
              </a:rPr>
              <a:t>Detail individual gains of the stakeholders</a:t>
            </a:r>
          </a:p>
          <a:p>
            <a:r>
              <a:rPr lang="en-US" dirty="0">
                <a:solidFill>
                  <a:srgbClr val="404040"/>
                </a:solidFill>
              </a:rPr>
              <a:t>Create a system to ask for stakeholder feedback</a:t>
            </a:r>
          </a:p>
          <a:p>
            <a:r>
              <a:rPr lang="en-US" dirty="0">
                <a:solidFill>
                  <a:srgbClr val="404040"/>
                </a:solidFill>
              </a:rPr>
              <a:t>Incorporation of stakeholder feedback into the plan</a:t>
            </a:r>
          </a:p>
          <a:p>
            <a:r>
              <a:rPr lang="en-US" dirty="0">
                <a:solidFill>
                  <a:srgbClr val="404040"/>
                </a:solidFill>
              </a:rPr>
              <a:t>Report back to the stakeholders</a:t>
            </a:r>
          </a:p>
        </p:txBody>
      </p:sp>
    </p:spTree>
    <p:extLst>
      <p:ext uri="{BB962C8B-B14F-4D97-AF65-F5344CB8AC3E}">
        <p14:creationId xmlns:p14="http://schemas.microsoft.com/office/powerpoint/2010/main" val="405033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66A4D4-049A-4389-B407-0E7091A0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OVERCOMING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2858703"/>
            <a:ext cx="4475892" cy="304254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Form gender, ethnic and culturally balanced teams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Outline the expectations clearly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Set achievable goals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Open two-way communication channels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Resolve conflicts quickly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Show dedication and passion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Empower innovation and creativity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Remain supportive and positive</a:t>
            </a: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899359-8523-4D4D-B568-3FDFAF98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9C9585-DA89-4D7E-BCDF-576461A1A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692" y="1190881"/>
            <a:ext cx="4159568" cy="415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8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IMPLEMENTATION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Redefine existing cultural values</a:t>
            </a:r>
          </a:p>
          <a:p>
            <a:r>
              <a:rPr lang="en-US" dirty="0">
                <a:solidFill>
                  <a:srgbClr val="404040"/>
                </a:solidFill>
              </a:rPr>
              <a:t>Convince individuals to fulfill team interests and not personal motives</a:t>
            </a:r>
          </a:p>
          <a:p>
            <a:r>
              <a:rPr lang="en-US" dirty="0">
                <a:solidFill>
                  <a:srgbClr val="404040"/>
                </a:solidFill>
              </a:rPr>
              <a:t>Propose incentives- may include recognition programs for excelling and most flexible individuals </a:t>
            </a:r>
          </a:p>
          <a:p>
            <a:r>
              <a:rPr lang="en-US" dirty="0">
                <a:solidFill>
                  <a:srgbClr val="404040"/>
                </a:solidFill>
              </a:rPr>
              <a:t>Exercise authority- lead by example and setting clear objectives</a:t>
            </a:r>
          </a:p>
          <a:p>
            <a:r>
              <a:rPr lang="en-US" dirty="0">
                <a:solidFill>
                  <a:srgbClr val="404040"/>
                </a:solidFill>
              </a:rPr>
              <a:t>Recruit change champions- they will act as agents of change for the rest of the groups to emulate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11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IMPLEMENTATION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establish a sense of urgency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create a guiding coalition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develop an objective vision 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communicate the change vision widely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Gather support from stakeholders 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Form short-term objectives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Announce gains and catalyze more change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</a:rPr>
              <a:t>form new approaches in organizational culture</a:t>
            </a:r>
          </a:p>
          <a:p>
            <a:pPr>
              <a:lnSpc>
                <a:spcPct val="90000"/>
              </a:lnSpc>
            </a:pPr>
            <a:endParaRPr lang="en-US" sz="17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72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66A4D4-049A-4389-B407-0E7091A07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CONDITIONS FOR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2858703"/>
            <a:ext cx="4475892" cy="304254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Dissatisfaction with the status quo</a:t>
            </a:r>
          </a:p>
          <a:p>
            <a:r>
              <a:rPr lang="en-US" dirty="0">
                <a:solidFill>
                  <a:srgbClr val="FFFFFF"/>
                </a:solidFill>
              </a:rPr>
              <a:t>Availability of knowledgeable and skilled people</a:t>
            </a:r>
          </a:p>
          <a:p>
            <a:r>
              <a:rPr lang="en-US" dirty="0">
                <a:solidFill>
                  <a:srgbClr val="FFFFFF"/>
                </a:solidFill>
              </a:rPr>
              <a:t>Availability of resources</a:t>
            </a:r>
          </a:p>
          <a:p>
            <a:r>
              <a:rPr lang="en-US" dirty="0">
                <a:solidFill>
                  <a:srgbClr val="FFFFFF"/>
                </a:solidFill>
              </a:rPr>
              <a:t>Availability of time to learn</a:t>
            </a:r>
          </a:p>
          <a:p>
            <a:r>
              <a:rPr lang="en-US" dirty="0">
                <a:solidFill>
                  <a:srgbClr val="FFFFFF"/>
                </a:solidFill>
              </a:rPr>
              <a:t>Incentives for the participants</a:t>
            </a:r>
          </a:p>
          <a:p>
            <a:r>
              <a:rPr lang="en-US" dirty="0">
                <a:solidFill>
                  <a:srgbClr val="FFFFFF"/>
                </a:solidFill>
              </a:rPr>
              <a:t>Support from the stakeholders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899359-8523-4D4D-B568-3FDFAF98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9C9585-DA89-4D7E-BCDF-576461A1A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692" y="1663930"/>
            <a:ext cx="4159568" cy="3213470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4182734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SUSTAINLE CHANGE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Build continuous awareness about the change</a:t>
            </a:r>
          </a:p>
          <a:p>
            <a:r>
              <a:rPr lang="en-US" dirty="0">
                <a:solidFill>
                  <a:srgbClr val="404040"/>
                </a:solidFill>
              </a:rPr>
              <a:t>Check for motivation within teams and departments </a:t>
            </a:r>
          </a:p>
          <a:p>
            <a:r>
              <a:rPr lang="en-US" dirty="0">
                <a:solidFill>
                  <a:srgbClr val="404040"/>
                </a:solidFill>
              </a:rPr>
              <a:t>Open feedback channels</a:t>
            </a:r>
          </a:p>
          <a:p>
            <a:r>
              <a:rPr lang="en-US" dirty="0">
                <a:solidFill>
                  <a:srgbClr val="404040"/>
                </a:solidFill>
              </a:rPr>
              <a:t>Assess abilities of the selected individuals</a:t>
            </a:r>
          </a:p>
          <a:p>
            <a:r>
              <a:rPr lang="en-US" dirty="0">
                <a:solidFill>
                  <a:srgbClr val="404040"/>
                </a:solidFill>
              </a:rPr>
              <a:t>Continuous training of the employees</a:t>
            </a:r>
          </a:p>
          <a:p>
            <a:r>
              <a:rPr lang="en-US" dirty="0">
                <a:solidFill>
                  <a:srgbClr val="404040"/>
                </a:solidFill>
              </a:rPr>
              <a:t>Creating opportunities in the organization</a:t>
            </a:r>
          </a:p>
        </p:txBody>
      </p:sp>
    </p:spTree>
    <p:extLst>
      <p:ext uri="{BB962C8B-B14F-4D97-AF65-F5344CB8AC3E}">
        <p14:creationId xmlns:p14="http://schemas.microsoft.com/office/powerpoint/2010/main" val="99215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/>
              <a:t>SUSTAINABLE CHANGE PROCESS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5294376" y="925068"/>
            <a:ext cx="6257544" cy="469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0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CONCLUSION-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The model focuses on the human resource</a:t>
            </a:r>
          </a:p>
          <a:p>
            <a:r>
              <a:rPr lang="en-US" dirty="0">
                <a:solidFill>
                  <a:srgbClr val="404040"/>
                </a:solidFill>
              </a:rPr>
              <a:t>Changing people’s behavior and notions is the main focus</a:t>
            </a:r>
          </a:p>
          <a:p>
            <a:r>
              <a:rPr lang="en-US" dirty="0">
                <a:solidFill>
                  <a:srgbClr val="404040"/>
                </a:solidFill>
              </a:rPr>
              <a:t>It incorporates all key stakeholders in the process</a:t>
            </a:r>
          </a:p>
          <a:p>
            <a:r>
              <a:rPr lang="en-US" dirty="0">
                <a:solidFill>
                  <a:srgbClr val="404040"/>
                </a:solidFill>
              </a:rPr>
              <a:t>The model is easy to implement and evaluate</a:t>
            </a:r>
          </a:p>
          <a:p>
            <a:r>
              <a:rPr lang="en-US" dirty="0">
                <a:solidFill>
                  <a:srgbClr val="404040"/>
                </a:solidFill>
              </a:rPr>
              <a:t>It focuses on teamwork that fosters discipline and partnerships</a:t>
            </a:r>
          </a:p>
          <a:p>
            <a:r>
              <a:rPr lang="en-US" dirty="0">
                <a:solidFill>
                  <a:srgbClr val="404040"/>
                </a:solidFill>
              </a:rPr>
              <a:t>Creativity and innovation is prioritized in the change model</a:t>
            </a:r>
          </a:p>
          <a:p>
            <a:r>
              <a:rPr lang="en-US" dirty="0">
                <a:solidFill>
                  <a:srgbClr val="404040"/>
                </a:solidFill>
              </a:rPr>
              <a:t>The change is hinged on changing existing cultural values</a:t>
            </a:r>
          </a:p>
        </p:txBody>
      </p:sp>
    </p:spTree>
    <p:extLst>
      <p:ext uri="{BB962C8B-B14F-4D97-AF65-F5344CB8AC3E}">
        <p14:creationId xmlns:p14="http://schemas.microsoft.com/office/powerpoint/2010/main" val="707881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 err="1">
                <a:solidFill>
                  <a:srgbClr val="404040"/>
                </a:solidFill>
              </a:rPr>
              <a:t>Bankins</a:t>
            </a:r>
            <a:r>
              <a:rPr lang="en-US" sz="1500" dirty="0">
                <a:solidFill>
                  <a:srgbClr val="404040"/>
                </a:solidFill>
              </a:rPr>
              <a:t>, S., </a:t>
            </a:r>
            <a:r>
              <a:rPr lang="en-US" sz="1500" dirty="0" err="1">
                <a:solidFill>
                  <a:srgbClr val="404040"/>
                </a:solidFill>
              </a:rPr>
              <a:t>Denness</a:t>
            </a:r>
            <a:r>
              <a:rPr lang="en-US" sz="1500" dirty="0">
                <a:solidFill>
                  <a:srgbClr val="404040"/>
                </a:solidFill>
              </a:rPr>
              <a:t>, B., </a:t>
            </a:r>
            <a:r>
              <a:rPr lang="en-US" sz="1500" dirty="0" err="1">
                <a:solidFill>
                  <a:srgbClr val="404040"/>
                </a:solidFill>
              </a:rPr>
              <a:t>Kriz</a:t>
            </a:r>
            <a:r>
              <a:rPr lang="en-US" sz="1500" dirty="0">
                <a:solidFill>
                  <a:srgbClr val="404040"/>
                </a:solidFill>
              </a:rPr>
              <a:t>, A., &amp; Molloy, C. (2017). Innovation agents in the public sector: Applying champion and promotor theory to explore innovation in the Australian Public Service. Australian Journal of Public Administration, 76(1), 122-137.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404040"/>
                </a:solidFill>
              </a:rPr>
              <a:t>Conger, J. (2015). Charismatic leadership. Wiley encyclopedia of management, 1-2.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404040"/>
                </a:solidFill>
              </a:rPr>
              <a:t>Fernandez, S., &amp; Rainey, H. G. (2017). Managing successful organizational change in the public sector. In Debating Public Administration (pp. 7-26). Routledge.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404040"/>
                </a:solidFill>
              </a:rPr>
              <a:t>Godin, B. (2015). Models of innovation: Why models of innovation are models, or what work is being done in calling them models?. Social Studies of Science, 45(4), 570-596.</a:t>
            </a:r>
          </a:p>
          <a:p>
            <a:pPr>
              <a:lnSpc>
                <a:spcPct val="90000"/>
              </a:lnSpc>
            </a:pPr>
            <a:r>
              <a:rPr lang="en-US" sz="1500" dirty="0" err="1">
                <a:solidFill>
                  <a:srgbClr val="404040"/>
                </a:solidFill>
              </a:rPr>
              <a:t>Georgalis</a:t>
            </a:r>
            <a:r>
              <a:rPr lang="en-US" sz="1500" dirty="0">
                <a:solidFill>
                  <a:srgbClr val="404040"/>
                </a:solidFill>
              </a:rPr>
              <a:t>, J., </a:t>
            </a:r>
            <a:r>
              <a:rPr lang="en-US" sz="1500" dirty="0" err="1">
                <a:solidFill>
                  <a:srgbClr val="404040"/>
                </a:solidFill>
              </a:rPr>
              <a:t>Samaratunge</a:t>
            </a:r>
            <a:r>
              <a:rPr lang="en-US" sz="1500" dirty="0">
                <a:solidFill>
                  <a:srgbClr val="404040"/>
                </a:solidFill>
              </a:rPr>
              <a:t>, R., Kimberley, N., &amp; Lu, Y. (2015). Change process characteristics and resistance to organizational change: The role of employee perceptions of justice. Australian Journal of Management, 40(1), 89-113.</a:t>
            </a: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30233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815</Words>
  <Application>Microsoft Macintosh PowerPoint</Application>
  <PresentationFormat>Widescreen</PresentationFormat>
  <Paragraphs>119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Gill Sans MT</vt:lpstr>
      <vt:lpstr>Parcel</vt:lpstr>
      <vt:lpstr>CHANGE Initiative</vt:lpstr>
      <vt:lpstr>INSTITUTION PROFILE</vt:lpstr>
      <vt:lpstr>INSTITUTIONAL CHALLENGES</vt:lpstr>
      <vt:lpstr>SELECTED CHANGE MODEL</vt:lpstr>
      <vt:lpstr>PHASES OF HAVELOCK’S MODEL</vt:lpstr>
      <vt:lpstr>EVALUATION METHODS</vt:lpstr>
      <vt:lpstr>CHANGE INITIATIVE APPROACH</vt:lpstr>
      <vt:lpstr>QUALITIES OF CHANGE AGENTS</vt:lpstr>
      <vt:lpstr>COMMUNICATION STRATEGIES</vt:lpstr>
      <vt:lpstr>GATHERING STAKEHOLDERS</vt:lpstr>
      <vt:lpstr>OVERCOMING RESISTANCE</vt:lpstr>
      <vt:lpstr>IMPLEMENTATION STRATEGIES</vt:lpstr>
      <vt:lpstr>IMPLEMENTATION STRATEGIES</vt:lpstr>
      <vt:lpstr>CONDITIONS FOR CHANGE</vt:lpstr>
      <vt:lpstr>SUSTAINLE CHANGE STRATEGIES</vt:lpstr>
      <vt:lpstr>SUSTAINABLE CHANGE PROCESS</vt:lpstr>
      <vt:lpstr>CONCLUSION- RELEVANCE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MODELS</dc:title>
  <dc:creator>Viridiana Alcala Vargas</dc:creator>
  <cp:lastModifiedBy>Viridiana Alcala Vargas</cp:lastModifiedBy>
  <cp:revision>3</cp:revision>
  <dcterms:created xsi:type="dcterms:W3CDTF">2019-12-19T04:39:20Z</dcterms:created>
  <dcterms:modified xsi:type="dcterms:W3CDTF">2020-01-23T03:43:43Z</dcterms:modified>
</cp:coreProperties>
</file>